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63" r:id="rId2"/>
    <p:sldId id="264" r:id="rId3"/>
    <p:sldId id="265" r:id="rId4"/>
    <p:sldId id="266" r:id="rId5"/>
    <p:sldId id="27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659"/>
    <a:srgbClr val="ED7D31"/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动态空间分配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910473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动态空间分配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5AF8D4-35B6-42D8-9195-8F238460ED48}"/>
              </a:ext>
            </a:extLst>
          </p:cNvPr>
          <p:cNvGrpSpPr/>
          <p:nvPr/>
        </p:nvGrpSpPr>
        <p:grpSpPr>
          <a:xfrm>
            <a:off x="2314642" y="922843"/>
            <a:ext cx="8109518" cy="5262297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970FA73-F976-4A44-A87D-DFCFF6701D77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70CE723F-42F9-4F18-938B-191F9151E3B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B24A4B23-C9B4-4D44-94FD-417C1B55881B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5466B0C4-4F9C-4DE4-94F5-688C315080A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6358EB70-4B7F-4F4C-B01F-C26C440A095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id="{A47C22EF-7C3E-452B-8026-5CC25B5DE18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8664F5D-591D-4AE4-BD68-DF3EA274BF5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E65F7C8-9C37-41FF-AF0C-D9725423A32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E66A19D-E327-4961-A093-8F3A4A607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7219120-37C6-496D-955A-1252100E3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87F7ED0-BE5F-4B82-B0E7-631420000571}"/>
              </a:ext>
            </a:extLst>
          </p:cNvPr>
          <p:cNvSpPr/>
          <p:nvPr/>
        </p:nvSpPr>
        <p:spPr>
          <a:xfrm>
            <a:off x="2614402" y="974234"/>
            <a:ext cx="8008747" cy="512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=new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[n]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动态分配内存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if 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==NULL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堆内存分配失败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 (i+1)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86826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87F7ED0-BE5F-4B82-B0E7-631420000571}"/>
              </a:ext>
            </a:extLst>
          </p:cNvPr>
          <p:cNvSpPr/>
          <p:nvPr/>
        </p:nvSpPr>
        <p:spPr>
          <a:xfrm>
            <a:off x="1299411" y="1798089"/>
            <a:ext cx="100969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(i=0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 &lt;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i++)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"&lt;&lt;(i+1)&lt;&lt;"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名学生的成绩为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&lt;&lt;*(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pScore+i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delete []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       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及时释放不再需要的内存</a:t>
            </a:r>
          </a:p>
          <a:p>
            <a:pPr marL="360000" indent="-452438"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589154-4025-47A6-9107-AFD064158B82}"/>
              </a:ext>
            </a:extLst>
          </p:cNvPr>
          <p:cNvGrpSpPr/>
          <p:nvPr/>
        </p:nvGrpSpPr>
        <p:grpSpPr>
          <a:xfrm rot="10800000" flipH="1">
            <a:off x="924025" y="1406103"/>
            <a:ext cx="10558914" cy="3438128"/>
            <a:chOff x="850263" y="-1634958"/>
            <a:chExt cx="13416557" cy="806479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4827B73-1D17-4F32-9140-19DD0BB4EC2E}"/>
                </a:ext>
              </a:extLst>
            </p:cNvPr>
            <p:cNvGrpSpPr/>
            <p:nvPr/>
          </p:nvGrpSpPr>
          <p:grpSpPr>
            <a:xfrm>
              <a:off x="850263" y="-1634958"/>
              <a:ext cx="13416557" cy="8064792"/>
              <a:chOff x="850263" y="-1634958"/>
              <a:chExt cx="13416557" cy="8064792"/>
            </a:xfrm>
          </p:grpSpPr>
          <p:sp>
            <p:nvSpPr>
              <p:cNvPr id="19" name="任意多边形 3">
                <a:extLst>
                  <a:ext uri="{FF2B5EF4-FFF2-40B4-BE49-F238E27FC236}">
                    <a16:creationId xmlns:a16="http://schemas.microsoft.com/office/drawing/2014/main" id="{58212496-ACC8-4B38-8B54-0BD7949326AB}"/>
                  </a:ext>
                </a:extLst>
              </p:cNvPr>
              <p:cNvSpPr/>
              <p:nvPr/>
            </p:nvSpPr>
            <p:spPr>
              <a:xfrm>
                <a:off x="850263" y="-1634958"/>
                <a:ext cx="13416557" cy="8064792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819010B2-39E5-4C2F-9AED-524AC0A75ADE}"/>
                  </a:ext>
                </a:extLst>
              </p:cNvPr>
              <p:cNvGrpSpPr/>
              <p:nvPr/>
            </p:nvGrpSpPr>
            <p:grpSpPr>
              <a:xfrm flipH="1">
                <a:off x="11143902" y="-1507074"/>
                <a:ext cx="1573214" cy="303301"/>
                <a:chOff x="6121808" y="-1507761"/>
                <a:chExt cx="1547287" cy="303301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AF6DF97D-A564-4CCA-BF83-F5F5139A24D2}"/>
                    </a:ext>
                  </a:extLst>
                </p:cNvPr>
                <p:cNvSpPr/>
                <p:nvPr/>
              </p:nvSpPr>
              <p:spPr>
                <a:xfrm>
                  <a:off x="7078187" y="-1507761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id="{AE492190-856A-4B0B-B1EC-52196D552D1D}"/>
                    </a:ext>
                  </a:extLst>
                </p:cNvPr>
                <p:cNvSpPr/>
                <p:nvPr/>
              </p:nvSpPr>
              <p:spPr>
                <a:xfrm>
                  <a:off x="6606696" y="-1507761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7280AD44-CD65-4896-81AB-552A4679D5B1}"/>
                    </a:ext>
                  </a:extLst>
                </p:cNvPr>
                <p:cNvSpPr/>
                <p:nvPr/>
              </p:nvSpPr>
              <p:spPr>
                <a:xfrm>
                  <a:off x="6121808" y="-1507761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62A0B49E-A6A2-41D0-8F5D-6D969E7772DF}"/>
                </a:ext>
              </a:extLst>
            </p:cNvPr>
            <p:cNvSpPr/>
            <p:nvPr/>
          </p:nvSpPr>
          <p:spPr>
            <a:xfrm>
              <a:off x="1814927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D6178EC0-43E9-4E7A-938F-D84C385F1B6A}"/>
                </a:ext>
              </a:extLst>
            </p:cNvPr>
            <p:cNvSpPr/>
            <p:nvPr/>
          </p:nvSpPr>
          <p:spPr>
            <a:xfrm>
              <a:off x="2299815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5456CB3A-6F59-42CD-86AE-2F3FD2445A1F}"/>
                </a:ext>
              </a:extLst>
            </p:cNvPr>
            <p:cNvSpPr/>
            <p:nvPr/>
          </p:nvSpPr>
          <p:spPr>
            <a:xfrm>
              <a:off x="2771304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B23876-9EF0-48A3-B52C-DE711DA3AC9A}"/>
              </a:ext>
            </a:extLst>
          </p:cNvPr>
          <p:cNvGrpSpPr/>
          <p:nvPr/>
        </p:nvGrpSpPr>
        <p:grpSpPr>
          <a:xfrm>
            <a:off x="679948" y="895351"/>
            <a:ext cx="10490119" cy="1013743"/>
            <a:chOff x="679946" y="943242"/>
            <a:chExt cx="10490119" cy="101374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E11CD7D-0ABC-491F-8AED-EA8FAB7B162D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流程图: 手动输入 21">
              <a:extLst>
                <a:ext uri="{FF2B5EF4-FFF2-40B4-BE49-F238E27FC236}">
                  <a16:creationId xmlns:a16="http://schemas.microsoft.com/office/drawing/2014/main" id="{103A5C2E-4160-4788-B62C-6124608E33E2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6018E03-05DA-4784-BB6C-52AD4DF5DE8C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56F6D59-F48A-4936-AB7D-0329035D03DE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使用堆内存分配方式实现</a:t>
              </a:r>
              <a:r>
                <a:rPr lang="zh-CN" altLang="en-US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学生信息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录入功能，要求程序运行时由用户输入学生人数。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7F6D7E-AC0D-4915-A4EA-D354A9E0D440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5DF84FDF-3F6E-4468-809C-30941BF9E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1D3CA8D-87FF-408A-AFFD-76992E093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278C61D-4CE7-4FBB-A0BE-6BC0DBA57BA8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0A1F35A7-0624-48AE-AE5A-92843EAAB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074E6FE4-93FF-4633-B0DF-42B15F32E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3459F2F-D8A4-4B38-A8B6-70602E59102C}"/>
              </a:ext>
            </a:extLst>
          </p:cNvPr>
          <p:cNvSpPr/>
          <p:nvPr/>
        </p:nvSpPr>
        <p:spPr>
          <a:xfrm>
            <a:off x="4351474" y="2119244"/>
            <a:ext cx="466279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include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iostream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using namespace std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struct Student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num[8]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name[10]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C882D7-46D6-4E4C-A141-4276DF3272AD}"/>
              </a:ext>
            </a:extLst>
          </p:cNvPr>
          <p:cNvGrpSpPr/>
          <p:nvPr/>
        </p:nvGrpSpPr>
        <p:grpSpPr>
          <a:xfrm>
            <a:off x="3930410" y="2063360"/>
            <a:ext cx="4331180" cy="4437831"/>
            <a:chOff x="4188196" y="2127479"/>
            <a:chExt cx="3910692" cy="365079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B2743BA-72C1-4B10-81C1-AB19ECA842B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9FC81557-454C-4D5F-9F21-77AE177B295C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B5F2D3A2-4E7F-49C8-9D60-03F8ABF057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768A58E7-3A49-41C5-99D2-3A978BB3AF72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303F281D-80D0-4738-9D89-9D88A7A9F5B6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DD98A038-07C5-43E3-902E-2CB05D9D3F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E858D75-8FED-4B56-A26E-9E10DB224FD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80AB54D-6CE0-4182-ACEB-0823E0EDE11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2559DCD-C573-4416-B411-76E0D6777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A628AC7-BDA0-4AED-BB8A-83A9369B0C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20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3459F2F-D8A4-4B38-A8B6-70602E59102C}"/>
              </a:ext>
            </a:extLst>
          </p:cNvPr>
          <p:cNvSpPr/>
          <p:nvPr/>
        </p:nvSpPr>
        <p:spPr>
          <a:xfrm>
            <a:off x="2919337" y="862584"/>
            <a:ext cx="6503800" cy="53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Student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请输入学生人数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Student[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动态分配内存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==NULL)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堆内存分配失败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return 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}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B77663-95BC-443B-AF8D-BFE7BD22DE7F}"/>
              </a:ext>
            </a:extLst>
          </p:cNvPr>
          <p:cNvGrpSpPr/>
          <p:nvPr/>
        </p:nvGrpSpPr>
        <p:grpSpPr>
          <a:xfrm>
            <a:off x="2627820" y="825920"/>
            <a:ext cx="6936359" cy="5519318"/>
            <a:chOff x="4188196" y="2127479"/>
            <a:chExt cx="3910692" cy="36507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E33ED07-E696-475A-8325-16655CF0215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1" name="任意多边形 93">
                <a:extLst>
                  <a:ext uri="{FF2B5EF4-FFF2-40B4-BE49-F238E27FC236}">
                    <a16:creationId xmlns:a16="http://schemas.microsoft.com/office/drawing/2014/main" id="{FC4B9D44-1984-4FB4-BED7-153A4BB95FEC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3B16A7F-8E71-4E30-B262-E308FCCBC76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93">
                <a:extLst>
                  <a:ext uri="{FF2B5EF4-FFF2-40B4-BE49-F238E27FC236}">
                    <a16:creationId xmlns:a16="http://schemas.microsoft.com/office/drawing/2014/main" id="{7D5A52F6-CEA7-4242-9AC4-F1207EDC603F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4" name="任意多边形 93">
                <a:extLst>
                  <a:ext uri="{FF2B5EF4-FFF2-40B4-BE49-F238E27FC236}">
                    <a16:creationId xmlns:a16="http://schemas.microsoft.com/office/drawing/2014/main" id="{53BBC77C-CDEC-4371-AD3E-2206663E7E4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5" name="任意多边形 93">
                <a:extLst>
                  <a:ext uri="{FF2B5EF4-FFF2-40B4-BE49-F238E27FC236}">
                    <a16:creationId xmlns:a16="http://schemas.microsoft.com/office/drawing/2014/main" id="{E2A0ED91-8280-4EFA-B5EE-BAEB665F7A5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77461CE-070B-4E45-B765-5ADC3DE3F80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BC8DC1C-C824-48E1-B2EF-D8E8846A0AE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2BDDC5A-1406-4CF7-BB9C-8FCB091B4B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8CB7EE5-AEE2-4131-AEE8-1F53F35CC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651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3459F2F-D8A4-4B38-A8B6-70602E59102C}"/>
              </a:ext>
            </a:extLst>
          </p:cNvPr>
          <p:cNvSpPr/>
          <p:nvPr/>
        </p:nvSpPr>
        <p:spPr>
          <a:xfrm>
            <a:off x="808522" y="1148130"/>
            <a:ext cx="10770669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9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(i=0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 &lt;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i++)		</a:t>
            </a:r>
          </a:p>
          <a:p>
            <a:pPr marL="360000" indent="-452438">
              <a:lnSpc>
                <a:spcPct val="9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{	</a:t>
            </a:r>
          </a:p>
          <a:p>
            <a:pPr marL="360000" indent="-452438">
              <a:lnSpc>
                <a:spcPct val="9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&lt;&lt;(i+1)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名学生的学号、姓名和入学成绩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9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[i].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[i].name &gt;&gt;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[i].score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9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for (i=0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 &lt;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i++)	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 (i+1)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名学生的学号、姓名和入学成绩为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&lt;&lt;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pStu+i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)-&gt;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' &lt;&lt;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pStu+i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)-&gt;name	&lt;&lt; 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' &lt;&lt;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pStu+i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)-&gt;score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delete []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不再使用时将堆内存及时释放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return 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}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40AD1B-23AB-42BD-97D3-91C0A9D1C63B}"/>
              </a:ext>
            </a:extLst>
          </p:cNvPr>
          <p:cNvGrpSpPr/>
          <p:nvPr/>
        </p:nvGrpSpPr>
        <p:grpSpPr>
          <a:xfrm rot="10800000" flipH="1">
            <a:off x="452387" y="924025"/>
            <a:ext cx="11194182" cy="5421212"/>
            <a:chOff x="850263" y="-1634958"/>
            <a:chExt cx="13416557" cy="806479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6067F45-DD16-4A7A-BDAE-7038172DDBCF}"/>
                </a:ext>
              </a:extLst>
            </p:cNvPr>
            <p:cNvGrpSpPr/>
            <p:nvPr/>
          </p:nvGrpSpPr>
          <p:grpSpPr>
            <a:xfrm>
              <a:off x="850263" y="-1634958"/>
              <a:ext cx="13416557" cy="8064792"/>
              <a:chOff x="850263" y="-1634958"/>
              <a:chExt cx="13416557" cy="8064792"/>
            </a:xfrm>
          </p:grpSpPr>
          <p:sp>
            <p:nvSpPr>
              <p:cNvPr id="10" name="任意多边形 3">
                <a:extLst>
                  <a:ext uri="{FF2B5EF4-FFF2-40B4-BE49-F238E27FC236}">
                    <a16:creationId xmlns:a16="http://schemas.microsoft.com/office/drawing/2014/main" id="{D5E7ECD7-8C12-42F2-B928-8CFBFD6E3B91}"/>
                  </a:ext>
                </a:extLst>
              </p:cNvPr>
              <p:cNvSpPr/>
              <p:nvPr/>
            </p:nvSpPr>
            <p:spPr>
              <a:xfrm>
                <a:off x="850263" y="-1634958"/>
                <a:ext cx="13416557" cy="8064792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771E291-869B-4173-A004-33013491D39F}"/>
                  </a:ext>
                </a:extLst>
              </p:cNvPr>
              <p:cNvGrpSpPr/>
              <p:nvPr/>
            </p:nvGrpSpPr>
            <p:grpSpPr>
              <a:xfrm flipH="1">
                <a:off x="11143902" y="-1507074"/>
                <a:ext cx="1573214" cy="303301"/>
                <a:chOff x="6121808" y="-1507761"/>
                <a:chExt cx="1547287" cy="303301"/>
              </a:xfrm>
            </p:grpSpPr>
            <p:sp>
              <p:nvSpPr>
                <p:cNvPr id="12" name="平行四边形 11">
                  <a:extLst>
                    <a:ext uri="{FF2B5EF4-FFF2-40B4-BE49-F238E27FC236}">
                      <a16:creationId xmlns:a16="http://schemas.microsoft.com/office/drawing/2014/main" id="{01F8B5DD-0C36-4945-BE8B-F08550F98E79}"/>
                    </a:ext>
                  </a:extLst>
                </p:cNvPr>
                <p:cNvSpPr/>
                <p:nvPr/>
              </p:nvSpPr>
              <p:spPr>
                <a:xfrm>
                  <a:off x="7078187" y="-1507761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3" name="平行四边形 12">
                  <a:extLst>
                    <a:ext uri="{FF2B5EF4-FFF2-40B4-BE49-F238E27FC236}">
                      <a16:creationId xmlns:a16="http://schemas.microsoft.com/office/drawing/2014/main" id="{652E2623-0B9F-495D-857A-234DCE91A7C8}"/>
                    </a:ext>
                  </a:extLst>
                </p:cNvPr>
                <p:cNvSpPr/>
                <p:nvPr/>
              </p:nvSpPr>
              <p:spPr>
                <a:xfrm>
                  <a:off x="6606696" y="-1507761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4" name="平行四边形 13">
                  <a:extLst>
                    <a:ext uri="{FF2B5EF4-FFF2-40B4-BE49-F238E27FC236}">
                      <a16:creationId xmlns:a16="http://schemas.microsoft.com/office/drawing/2014/main" id="{9693FA46-0318-4217-8F83-D248181F421E}"/>
                    </a:ext>
                  </a:extLst>
                </p:cNvPr>
                <p:cNvSpPr/>
                <p:nvPr/>
              </p:nvSpPr>
              <p:spPr>
                <a:xfrm>
                  <a:off x="6121808" y="-1507761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B355D173-608C-40B9-8E99-ECD326FDDB7C}"/>
                </a:ext>
              </a:extLst>
            </p:cNvPr>
            <p:cNvSpPr/>
            <p:nvPr/>
          </p:nvSpPr>
          <p:spPr>
            <a:xfrm>
              <a:off x="1814927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61DBB37D-C699-4004-AA94-DA74BBD47B39}"/>
                </a:ext>
              </a:extLst>
            </p:cNvPr>
            <p:cNvSpPr/>
            <p:nvPr/>
          </p:nvSpPr>
          <p:spPr>
            <a:xfrm>
              <a:off x="2299815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5667275E-1487-4305-AA51-FB4BDDD487FE}"/>
                </a:ext>
              </a:extLst>
            </p:cNvPr>
            <p:cNvSpPr/>
            <p:nvPr/>
          </p:nvSpPr>
          <p:spPr>
            <a:xfrm>
              <a:off x="2771304" y="-15063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1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761" y="2445701"/>
            <a:ext cx="8659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中，除了可以通过定义变量的方式来使用内存空间外，还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可以使用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两个关键字进行内存空间的动态分配和释放。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使用动态方式分配内存时会在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堆区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分配内存空间来存储数据。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78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24E2D7-0DBD-4260-A568-71E12842B871}"/>
              </a:ext>
            </a:extLst>
          </p:cNvPr>
          <p:cNvGrpSpPr/>
          <p:nvPr/>
        </p:nvGrpSpPr>
        <p:grpSpPr>
          <a:xfrm>
            <a:off x="1388479" y="1991434"/>
            <a:ext cx="3669847" cy="3358921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E529559-DE31-4667-88DB-AC07CCC18E1E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C4F1FCCA-C982-4266-820E-C3A17328950F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1DC6BDCF-98F9-46E6-A7A0-3E19A423A2E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70AAA3D1-678C-40E0-8D25-DB870DE883B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287C2C50-86C7-4D6F-BCD8-E3D6CB8AC3A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898A9E3A-7B6F-4E94-992F-FE6674BA1D7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BB7EB33-D4FD-480F-A7DA-05C445CD76B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4BD3DFC-06F9-45AB-9CDB-9AA18FD66E2E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112A8C3-019C-4B1B-8135-08418D07A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8B1A4C3-3C01-45AB-85C3-4EC5CB651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F7DB05D-BC06-4BFF-AA74-43FEC6AF8493}"/>
              </a:ext>
            </a:extLst>
          </p:cNvPr>
          <p:cNvCxnSpPr/>
          <p:nvPr/>
        </p:nvCxnSpPr>
        <p:spPr>
          <a:xfrm>
            <a:off x="1581959" y="3623270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04B01C34-143D-4CE8-8FC4-F5C072147AD2}"/>
              </a:ext>
            </a:extLst>
          </p:cNvPr>
          <p:cNvCxnSpPr/>
          <p:nvPr/>
        </p:nvCxnSpPr>
        <p:spPr>
          <a:xfrm>
            <a:off x="1581959" y="3670895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8CCCAE30-E0AB-4A60-81A0-81CA65A67DB2}"/>
              </a:ext>
            </a:extLst>
          </p:cNvPr>
          <p:cNvSpPr/>
          <p:nvPr/>
        </p:nvSpPr>
        <p:spPr>
          <a:xfrm>
            <a:off x="1581959" y="2332558"/>
            <a:ext cx="2999860" cy="1211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8" indent="355600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堆内存分配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588" indent="355600"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语法格式为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A5571A-3586-4A47-90C1-574D8D0B9EE3}"/>
              </a:ext>
            </a:extLst>
          </p:cNvPr>
          <p:cNvSpPr/>
          <p:nvPr/>
        </p:nvSpPr>
        <p:spPr>
          <a:xfrm>
            <a:off x="2050885" y="4210825"/>
            <a:ext cx="2436886" cy="58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000" indent="-452438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BC12B9D0-0837-4198-BFE2-8341327FA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7026" y="1366774"/>
            <a:ext cx="4608594" cy="47397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CA0B22-D7AD-43A6-ADCE-0E7B6EFC5D86}"/>
              </a:ext>
            </a:extLst>
          </p:cNvPr>
          <p:cNvSpPr/>
          <p:nvPr/>
        </p:nvSpPr>
        <p:spPr>
          <a:xfrm>
            <a:off x="6180163" y="1999309"/>
            <a:ext cx="4271116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indent="720725"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堆内存分配成功后，会返回动态分配的内存空间的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首地址。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通常将该首地址保存在一个指针变量中，以便后面可以使用该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指针变量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操作内存空间中的数据。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95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8F37C8-F8C1-4950-AE9A-4855FC616BF6}"/>
              </a:ext>
            </a:extLst>
          </p:cNvPr>
          <p:cNvSpPr/>
          <p:nvPr/>
        </p:nvSpPr>
        <p:spPr>
          <a:xfrm>
            <a:off x="2618884" y="2843905"/>
            <a:ext cx="688120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在分配内存的同时，还可以进行内存初始化工作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marL="360000" indent="-452438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&gt;);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A1A44B0-9A69-48A8-ACD4-76D28D2CD77F}"/>
              </a:ext>
            </a:extLst>
          </p:cNvPr>
          <p:cNvGrpSpPr/>
          <p:nvPr/>
        </p:nvGrpSpPr>
        <p:grpSpPr>
          <a:xfrm>
            <a:off x="2335484" y="2394957"/>
            <a:ext cx="7521031" cy="2234709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3ACF107-8F17-44A0-BCD6-C02555774C64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CF82D0C3-8B81-42E6-8655-5712487CB6E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5384F41C-5840-47EB-9A0F-EA9137FCEFFF}"/>
                  </a:ext>
                </a:extLst>
              </p:cNvPr>
              <p:cNvSpPr/>
              <p:nvPr/>
            </p:nvSpPr>
            <p:spPr>
              <a:xfrm>
                <a:off x="4267200" y="2329727"/>
                <a:ext cx="3734346" cy="3294582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任意多边形 93">
                <a:extLst>
                  <a:ext uri="{FF2B5EF4-FFF2-40B4-BE49-F238E27FC236}">
                    <a16:creationId xmlns:a16="http://schemas.microsoft.com/office/drawing/2014/main" id="{FBE02170-C7A0-4F29-8D3C-DE91562439F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778CAE26-9A63-4B2A-ACFF-16ED37D34473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8237F685-F0F9-4E3F-A6FC-D4B23329530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580C870-2D09-44A4-BC04-CC7DFF1BF054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D61DA44-44E7-4EA9-AEF8-BF80E80C30F5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6CF34BA-0444-4CD1-9F1C-FD7B28DEA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93E2404-55AD-4F07-AB9D-CDFD047B4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79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5493215-3539-4F13-9D38-F60FBF1735C4}"/>
              </a:ext>
            </a:extLst>
          </p:cNvPr>
          <p:cNvGrpSpPr/>
          <p:nvPr/>
        </p:nvGrpSpPr>
        <p:grpSpPr>
          <a:xfrm>
            <a:off x="1890804" y="2987643"/>
            <a:ext cx="8791583" cy="3211026"/>
            <a:chOff x="1867712" y="3665993"/>
            <a:chExt cx="6354637" cy="234163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57C423-3BF3-44F9-8077-DD6430F5D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712" y="3919752"/>
              <a:ext cx="6354637" cy="208788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8E3293B-7660-46BD-8B7E-D236B4E9C655}"/>
                </a:ext>
              </a:extLst>
            </p:cNvPr>
            <p:cNvSpPr txBox="1"/>
            <p:nvPr/>
          </p:nvSpPr>
          <p:spPr>
            <a:xfrm>
              <a:off x="3286408" y="36659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51F1F84-1730-43C0-83EB-F95F958E603B}"/>
                </a:ext>
              </a:extLst>
            </p:cNvPr>
            <p:cNvSpPr txBox="1"/>
            <p:nvPr/>
          </p:nvSpPr>
          <p:spPr>
            <a:xfrm>
              <a:off x="2199992" y="41186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内存地址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AB9C18A-65FE-44F7-850D-5F6286A54125}"/>
                </a:ext>
              </a:extLst>
            </p:cNvPr>
            <p:cNvSpPr txBox="1"/>
            <p:nvPr/>
          </p:nvSpPr>
          <p:spPr>
            <a:xfrm>
              <a:off x="3491882" y="41186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内存数据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C29751-7A76-419C-9C62-FFCD1FCC56CC}"/>
                </a:ext>
              </a:extLst>
            </p:cNvPr>
            <p:cNvSpPr txBox="1"/>
            <p:nvPr/>
          </p:nvSpPr>
          <p:spPr>
            <a:xfrm>
              <a:off x="2192556" y="4496760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0*001afe30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699B91C-761D-43A5-9AC5-9F39C562D026}"/>
                </a:ext>
              </a:extLst>
            </p:cNvPr>
            <p:cNvSpPr txBox="1"/>
            <p:nvPr/>
          </p:nvSpPr>
          <p:spPr>
            <a:xfrm>
              <a:off x="2192556" y="4841205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0*001afe31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A76F0B2-D368-4991-A0C3-E350EE039BCA}"/>
                </a:ext>
              </a:extLst>
            </p:cNvPr>
            <p:cNvSpPr txBox="1"/>
            <p:nvPr/>
          </p:nvSpPr>
          <p:spPr>
            <a:xfrm>
              <a:off x="2192556" y="5162037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0*001afe32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FFBA85F-A46E-44D5-87C0-62870AA23840}"/>
                </a:ext>
              </a:extLst>
            </p:cNvPr>
            <p:cNvSpPr txBox="1"/>
            <p:nvPr/>
          </p:nvSpPr>
          <p:spPr>
            <a:xfrm>
              <a:off x="2192556" y="5506482"/>
              <a:ext cx="1311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0*001afe33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8ED009A-79FF-4F81-BE20-4342536E9481}"/>
                </a:ext>
              </a:extLst>
            </p:cNvPr>
            <p:cNvSpPr txBox="1"/>
            <p:nvPr/>
          </p:nvSpPr>
          <p:spPr>
            <a:xfrm>
              <a:off x="3748077" y="442475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0*f0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D0B7372-1175-409C-B098-25B416C8FF6D}"/>
                </a:ext>
              </a:extLst>
            </p:cNvPr>
            <p:cNvSpPr txBox="1"/>
            <p:nvPr/>
          </p:nvSpPr>
          <p:spPr>
            <a:xfrm>
              <a:off x="3746185" y="4781887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0*4e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2764AE3-8153-4A84-AE3D-9E56379DC7D7}"/>
                </a:ext>
              </a:extLst>
            </p:cNvPr>
            <p:cNvSpPr txBox="1"/>
            <p:nvPr/>
          </p:nvSpPr>
          <p:spPr>
            <a:xfrm>
              <a:off x="3746185" y="5125072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0*53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8F7ABFA-7605-4CFA-8180-691703907331}"/>
                </a:ext>
              </a:extLst>
            </p:cNvPr>
            <p:cNvSpPr txBox="1"/>
            <p:nvPr/>
          </p:nvSpPr>
          <p:spPr>
            <a:xfrm>
              <a:off x="3746185" y="5482200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8421A7A-0D9C-4AE0-852B-38423960D705}"/>
                </a:ext>
              </a:extLst>
            </p:cNvPr>
            <p:cNvSpPr txBox="1"/>
            <p:nvPr/>
          </p:nvSpPr>
          <p:spPr>
            <a:xfrm>
              <a:off x="5610168" y="41308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内存地址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7B8D865-6738-43AC-833F-E83F94398EF8}"/>
                </a:ext>
              </a:extLst>
            </p:cNvPr>
            <p:cNvSpPr txBox="1"/>
            <p:nvPr/>
          </p:nvSpPr>
          <p:spPr>
            <a:xfrm>
              <a:off x="6906578" y="411377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内存数据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1C05A63-4849-4496-A3B5-5320A0431A44}"/>
                </a:ext>
              </a:extLst>
            </p:cNvPr>
            <p:cNvSpPr txBox="1"/>
            <p:nvPr/>
          </p:nvSpPr>
          <p:spPr>
            <a:xfrm>
              <a:off x="5588588" y="4472478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0*00534ef0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5B6674D-522F-4781-9B6B-BCB434C12D5F}"/>
                </a:ext>
              </a:extLst>
            </p:cNvPr>
            <p:cNvSpPr txBox="1"/>
            <p:nvPr/>
          </p:nvSpPr>
          <p:spPr>
            <a:xfrm>
              <a:off x="5588588" y="4816923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0*00534ef1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574426F-7673-4378-A727-78F4789179C8}"/>
                </a:ext>
              </a:extLst>
            </p:cNvPr>
            <p:cNvSpPr txBox="1"/>
            <p:nvPr/>
          </p:nvSpPr>
          <p:spPr>
            <a:xfrm>
              <a:off x="5588588" y="5137755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0*00534ef2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B0535639-6BC2-4081-8351-DBC379D646F6}"/>
                </a:ext>
              </a:extLst>
            </p:cNvPr>
            <p:cNvSpPr txBox="1"/>
            <p:nvPr/>
          </p:nvSpPr>
          <p:spPr>
            <a:xfrm>
              <a:off x="5588588" y="5482200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0*00534ef3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757A321-EA4D-481B-A3CC-839AD8FE867A}"/>
                </a:ext>
              </a:extLst>
            </p:cNvPr>
            <p:cNvSpPr txBox="1"/>
            <p:nvPr/>
          </p:nvSpPr>
          <p:spPr>
            <a:xfrm>
              <a:off x="7158253" y="4436963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D45E6969-C8A3-40C8-957C-6AAD9FB1332C}"/>
                </a:ext>
              </a:extLst>
            </p:cNvPr>
            <p:cNvSpPr txBox="1"/>
            <p:nvPr/>
          </p:nvSpPr>
          <p:spPr>
            <a:xfrm>
              <a:off x="7156361" y="4794091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03AEC224-2B14-46E2-B216-732AA5DF010A}"/>
                </a:ext>
              </a:extLst>
            </p:cNvPr>
            <p:cNvSpPr txBox="1"/>
            <p:nvPr/>
          </p:nvSpPr>
          <p:spPr>
            <a:xfrm>
              <a:off x="7156361" y="5137276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AAE5D63-E6BF-4030-9F47-FC681104A92A}"/>
                </a:ext>
              </a:extLst>
            </p:cNvPr>
            <p:cNvSpPr txBox="1"/>
            <p:nvPr/>
          </p:nvSpPr>
          <p:spPr>
            <a:xfrm>
              <a:off x="7156361" y="5494404"/>
              <a:ext cx="644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0*00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0B89FA-0A3D-4D96-997B-4647C0C20B34}"/>
              </a:ext>
            </a:extLst>
          </p:cNvPr>
          <p:cNvSpPr txBox="1"/>
          <p:nvPr/>
        </p:nvSpPr>
        <p:spPr>
          <a:xfrm>
            <a:off x="981949" y="941556"/>
            <a:ext cx="604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例如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FF8657B-4744-4D37-B1DD-D7C1BEEC9A16}"/>
              </a:ext>
            </a:extLst>
          </p:cNvPr>
          <p:cNvGrpSpPr/>
          <p:nvPr/>
        </p:nvGrpSpPr>
        <p:grpSpPr>
          <a:xfrm>
            <a:off x="1585784" y="1699334"/>
            <a:ext cx="3760954" cy="1105172"/>
            <a:chOff x="1585784" y="1699334"/>
            <a:chExt cx="3760954" cy="11051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CBA7751-1134-455A-8B5D-DFF805F386E7}"/>
                </a:ext>
              </a:extLst>
            </p:cNvPr>
            <p:cNvGrpSpPr/>
            <p:nvPr/>
          </p:nvGrpSpPr>
          <p:grpSpPr>
            <a:xfrm>
              <a:off x="1585784" y="1699334"/>
              <a:ext cx="3760954" cy="1105172"/>
              <a:chOff x="4188196" y="2127479"/>
              <a:chExt cx="3910692" cy="3650794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CE178A3-0699-4959-884E-A7A782DC1475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9" name="任意多边形 93">
                  <a:extLst>
                    <a:ext uri="{FF2B5EF4-FFF2-40B4-BE49-F238E27FC236}">
                      <a16:creationId xmlns:a16="http://schemas.microsoft.com/office/drawing/2014/main" id="{4C7A2D85-B287-448A-B92D-00423C53B167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B7A3D9E4-BC15-4F86-AD77-3EAB9668A611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93">
                  <a:extLst>
                    <a:ext uri="{FF2B5EF4-FFF2-40B4-BE49-F238E27FC236}">
                      <a16:creationId xmlns:a16="http://schemas.microsoft.com/office/drawing/2014/main" id="{2C87A214-AE71-4313-881C-54D993DC104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2" name="任意多边形 93">
                  <a:extLst>
                    <a:ext uri="{FF2B5EF4-FFF2-40B4-BE49-F238E27FC236}">
                      <a16:creationId xmlns:a16="http://schemas.microsoft.com/office/drawing/2014/main" id="{D11738D6-562F-44C2-87AA-CF9AF7A00B8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3" name="任意多边形 93">
                  <a:extLst>
                    <a:ext uri="{FF2B5EF4-FFF2-40B4-BE49-F238E27FC236}">
                      <a16:creationId xmlns:a16="http://schemas.microsoft.com/office/drawing/2014/main" id="{334B2799-F43C-4579-89A5-A4D92CFF57E2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CA0F8B3-CA38-49A3-A61D-DF3FAAED377C}"/>
                  </a:ext>
                </a:extLst>
              </p:cNvPr>
              <p:cNvCxnSpPr/>
              <p:nvPr/>
            </p:nvCxnSpPr>
            <p:spPr>
              <a:xfrm>
                <a:off x="4563555" y="2148489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733C8B00-E9BC-456E-BD5C-0BD73210257C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C2DB6374-958C-4CBF-B1D2-713E6B5F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98913995-B362-4AFD-9028-1F32E6F851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5453947-BD63-4D4D-BE1C-D06C572C6FD9}"/>
                </a:ext>
              </a:extLst>
            </p:cNvPr>
            <p:cNvSpPr/>
            <p:nvPr/>
          </p:nvSpPr>
          <p:spPr>
            <a:xfrm>
              <a:off x="2489103" y="1816022"/>
              <a:ext cx="2158329" cy="799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000" indent="-452438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 *p; </a:t>
              </a:r>
            </a:p>
            <a:p>
              <a:pPr marL="360000" indent="-452438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p=new int(3);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02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459096" y="2667918"/>
            <a:ext cx="9200784" cy="13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可以动态分配用于存储多个数据元素的内存空间，语法格式为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new 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95608" y="1969474"/>
            <a:ext cx="9200783" cy="2637694"/>
            <a:chOff x="850263" y="1552758"/>
            <a:chExt cx="13416557" cy="346836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8"/>
              <a:ext cx="13416557" cy="3468365"/>
              <a:chOff x="850263" y="1552758"/>
              <a:chExt cx="13416557" cy="3468365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8"/>
                <a:ext cx="13416557" cy="3468365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76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A6C350-C3E2-400E-9207-A46543780B1E}"/>
              </a:ext>
            </a:extLst>
          </p:cNvPr>
          <p:cNvSpPr/>
          <p:nvPr/>
        </p:nvSpPr>
        <p:spPr>
          <a:xfrm>
            <a:off x="2397452" y="2463388"/>
            <a:ext cx="2511136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*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pArray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500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pArray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=new int[3];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27865E9-637B-4F0B-A081-D207F8C16320}"/>
              </a:ext>
            </a:extLst>
          </p:cNvPr>
          <p:cNvGrpSpPr/>
          <p:nvPr/>
        </p:nvGrpSpPr>
        <p:grpSpPr>
          <a:xfrm>
            <a:off x="6059487" y="1536972"/>
            <a:ext cx="4651667" cy="4268655"/>
            <a:chOff x="6537893" y="1536972"/>
            <a:chExt cx="3965025" cy="363855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6447A6F-08D2-4987-9FC9-EF4AA7AB8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996" y="1536972"/>
              <a:ext cx="1771650" cy="363855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F904F26-D3EE-4444-95EF-2C56B2D27CC3}"/>
                </a:ext>
              </a:extLst>
            </p:cNvPr>
            <p:cNvSpPr txBox="1"/>
            <p:nvPr/>
          </p:nvSpPr>
          <p:spPr>
            <a:xfrm>
              <a:off x="6537893" y="1957306"/>
              <a:ext cx="714890" cy="314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pArray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D2C1A9E-0213-43A5-8965-C2E6B344EFF7}"/>
                </a:ext>
              </a:extLst>
            </p:cNvPr>
            <p:cNvSpPr txBox="1"/>
            <p:nvPr/>
          </p:nvSpPr>
          <p:spPr>
            <a:xfrm>
              <a:off x="9460096" y="2018118"/>
              <a:ext cx="1042822" cy="314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个元素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E11392F-CF2B-4E26-AB29-4177078587E8}"/>
                </a:ext>
              </a:extLst>
            </p:cNvPr>
            <p:cNvSpPr txBox="1"/>
            <p:nvPr/>
          </p:nvSpPr>
          <p:spPr>
            <a:xfrm>
              <a:off x="9460095" y="3202241"/>
              <a:ext cx="1042822" cy="314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个元素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5293539-0C00-4421-A6E6-5B90B9FFF482}"/>
                </a:ext>
              </a:extLst>
            </p:cNvPr>
            <p:cNvSpPr txBox="1"/>
            <p:nvPr/>
          </p:nvSpPr>
          <p:spPr>
            <a:xfrm>
              <a:off x="9460095" y="4386365"/>
              <a:ext cx="1042822" cy="314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个元素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5A822657-CD65-4FF3-B862-67614CCB0B9E}"/>
              </a:ext>
            </a:extLst>
          </p:cNvPr>
          <p:cNvGrpSpPr/>
          <p:nvPr/>
        </p:nvGrpSpPr>
        <p:grpSpPr>
          <a:xfrm>
            <a:off x="1944304" y="2101440"/>
            <a:ext cx="3416809" cy="1863037"/>
            <a:chOff x="4188196" y="2127479"/>
            <a:chExt cx="3910692" cy="365079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E19C404-E0CC-4568-B2C5-8186C626983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88AB7BB0-266F-40C8-A6D9-9D019A8713F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ECFFC176-3C1F-4555-8838-F5BB964CC03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FA352A59-2A47-4D0B-A945-BB5728461BD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id="{68D25242-FD73-48FB-A529-5A03F1E6188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278AF180-0039-4D81-B3B5-4D89E7289BA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ADB485C-5A92-4032-BAF3-4E5261167E8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EA4CFC7-BADD-4AB0-84B0-528B9FEE0D2F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5D93567D-2735-470E-8DB1-345E7E7D94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1CFF697D-9F45-4CBB-AFD0-C9EF2C20C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454C3F2-239A-4963-9A49-AAFEBD599F5B}"/>
              </a:ext>
            </a:extLst>
          </p:cNvPr>
          <p:cNvSpPr txBox="1"/>
          <p:nvPr/>
        </p:nvSpPr>
        <p:spPr>
          <a:xfrm>
            <a:off x="981949" y="941556"/>
            <a:ext cx="604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例如</a:t>
            </a:r>
          </a:p>
        </p:txBody>
      </p:sp>
    </p:spTree>
    <p:extLst>
      <p:ext uri="{BB962C8B-B14F-4D97-AF65-F5344CB8AC3E}">
        <p14:creationId xmlns:p14="http://schemas.microsoft.com/office/powerpoint/2010/main" val="25382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CC745EA5-DBBD-4CA0-95F8-C7D51FC8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5919" y="1375300"/>
            <a:ext cx="5117775" cy="484507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401926B4-9132-4E03-A1A7-BF9C1570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713" y="1375301"/>
            <a:ext cx="5117775" cy="48450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386568" y="3465513"/>
            <a:ext cx="422806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所指向的堆内存空间只包含一个元素，那么还可以将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省掉。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D011F0-8E71-42F7-B9F7-A37D454990DC}"/>
              </a:ext>
            </a:extLst>
          </p:cNvPr>
          <p:cNvSpPr/>
          <p:nvPr/>
        </p:nvSpPr>
        <p:spPr>
          <a:xfrm>
            <a:off x="422418" y="2265991"/>
            <a:ext cx="5326558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堆内存释放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的语法格式为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 []&lt;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指针表达式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736157-1EE9-41D2-BD15-594C69527AA1}"/>
              </a:ext>
            </a:extLst>
          </p:cNvPr>
          <p:cNvCxnSpPr/>
          <p:nvPr/>
        </p:nvCxnSpPr>
        <p:spPr>
          <a:xfrm>
            <a:off x="1850417" y="3230958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CECF9EF-FFE4-439F-BD7F-F5FCE21AC154}"/>
              </a:ext>
            </a:extLst>
          </p:cNvPr>
          <p:cNvCxnSpPr/>
          <p:nvPr/>
        </p:nvCxnSpPr>
        <p:spPr>
          <a:xfrm>
            <a:off x="1850417" y="3278583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4E5B8CC-478F-4CA9-8F9F-C79FE377433A}"/>
              </a:ext>
            </a:extLst>
          </p:cNvPr>
          <p:cNvSpPr/>
          <p:nvPr/>
        </p:nvSpPr>
        <p:spPr>
          <a:xfrm>
            <a:off x="6657680" y="2006116"/>
            <a:ext cx="459900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，*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pArray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p=new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(3);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pArray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=new int[3];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delete p;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delete []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pArray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4DC23C4B-7522-4129-99A1-BD59781A2E60}"/>
              </a:ext>
            </a:extLst>
          </p:cNvPr>
          <p:cNvGrpSpPr/>
          <p:nvPr/>
        </p:nvGrpSpPr>
        <p:grpSpPr>
          <a:xfrm>
            <a:off x="679948" y="894721"/>
            <a:ext cx="10490119" cy="1013743"/>
            <a:chOff x="679946" y="943242"/>
            <a:chExt cx="10490119" cy="101374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7641467-C6EC-431E-9EA1-CEF41E8B54EB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流程图: 手动输入 59">
              <a:extLst>
                <a:ext uri="{FF2B5EF4-FFF2-40B4-BE49-F238E27FC236}">
                  <a16:creationId xmlns:a16="http://schemas.microsoft.com/office/drawing/2014/main" id="{FEED9CCF-6A1B-476D-805E-30FDA5F8DB0F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F20E994-F145-4115-A424-D5783C6146AD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B379C3E-B4A8-4337-B759-30DF3D5BF100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使用堆内存分配方式实现</a:t>
              </a: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学生成绩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录入功能，要求程序运行时由用户输入学生人数。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6A3491B6-631C-4104-BB75-CA4F11BA2965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65C44328-ACC2-4DEF-9D82-0ECE39E27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E690E9A-4500-468D-9492-73C5387AE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8FF55F2-27A5-4FFD-A198-F65F4756F098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6C8793BA-267F-471E-88B6-40B3AB3F6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3543B81A-C97F-4DB2-9B24-0C54E86DF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F3459F2F-D8A4-4B38-A8B6-70602E59102C}"/>
              </a:ext>
            </a:extLst>
          </p:cNvPr>
          <p:cNvSpPr/>
          <p:nvPr/>
        </p:nvSpPr>
        <p:spPr>
          <a:xfrm>
            <a:off x="4218872" y="2049640"/>
            <a:ext cx="6798381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#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include &lt;iostream&gt;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using namespace std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main()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pScore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请输入学生人数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65AF8D4-35B6-42D8-9195-8F238460ED48}"/>
              </a:ext>
            </a:extLst>
          </p:cNvPr>
          <p:cNvGrpSpPr/>
          <p:nvPr/>
        </p:nvGrpSpPr>
        <p:grpSpPr>
          <a:xfrm>
            <a:off x="3467099" y="2009763"/>
            <a:ext cx="5695951" cy="4437831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970FA73-F976-4A44-A87D-DFCFF6701D77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70CE723F-42F9-4F18-938B-191F9151E3B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B24A4B23-C9B4-4D44-94FD-417C1B55881B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5466B0C4-4F9C-4DE4-94F5-688C315080A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6358EB70-4B7F-4F4C-B01F-C26C440A095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id="{A47C22EF-7C3E-452B-8026-5CC25B5DE18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8664F5D-591D-4AE4-BD68-DF3EA274BF5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1E65F7C8-9C37-41FF-AF0C-D9725423A32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FE66A19D-E327-4961-A093-8F3A4A607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7219120-37C6-496D-955A-1252100E3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76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301</Words>
  <Application>Microsoft Office PowerPoint</Application>
  <PresentationFormat>宽屏</PresentationFormat>
  <Paragraphs>110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60</cp:revision>
  <dcterms:created xsi:type="dcterms:W3CDTF">2018-07-20T07:37:48Z</dcterms:created>
  <dcterms:modified xsi:type="dcterms:W3CDTF">2018-08-01T11:01:54Z</dcterms:modified>
</cp:coreProperties>
</file>